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9BB8065-8391-4930-AF28-D9DEA02FA1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/>
              <a:t>ВВЕДЕНИЕ В </a:t>
            </a:r>
            <a:br>
              <a:rPr lang="ru-RU" sz="6000" dirty="0"/>
            </a:br>
            <a:r>
              <a:rPr lang="ru-RU" sz="6000" dirty="0"/>
              <a:t>АГРОХИМИЮ</a:t>
            </a:r>
          </a:p>
        </p:txBody>
      </p:sp>
    </p:spTree>
    <p:extLst>
      <p:ext uri="{BB962C8B-B14F-4D97-AF65-F5344CB8AC3E}">
        <p14:creationId xmlns:p14="http://schemas.microsoft.com/office/powerpoint/2010/main" val="1646346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/>
              <a:t>С каждым годом применяются все большие объемы минеральных и органических удобрений. В сельскохозяйственную практику внедряются прогрессивные технологии возделывания культур, а также возрастает комплексная антропогенная нагрузка на почву. Поэтому важно не только получать высокие урожаи культур, но необходимо также знать, какое влияние окажут средства химизации на биологические свойства почвы и экологическую обстановку в ней.</a:t>
            </a:r>
          </a:p>
        </p:txBody>
      </p:sp>
    </p:spTree>
    <p:extLst>
      <p:ext uri="{BB962C8B-B14F-4D97-AF65-F5344CB8AC3E}">
        <p14:creationId xmlns:p14="http://schemas.microsoft.com/office/powerpoint/2010/main" val="331585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/>
              <a:t>Агрономическая химия</a:t>
            </a:r>
            <a:r>
              <a:rPr lang="ru-RU" sz="3200" dirty="0"/>
              <a:t> охватывает главнейшие вопросы химии в сельском хозяйстве и вместе с химической защитой растений является основой химизации земледелия. Ведь органические и минеральные удобрения представляют собой сильное средство воздействия на почву</a:t>
            </a:r>
          </a:p>
        </p:txBody>
      </p:sp>
    </p:spTree>
    <p:extLst>
      <p:ext uri="{BB962C8B-B14F-4D97-AF65-F5344CB8AC3E}">
        <p14:creationId xmlns:p14="http://schemas.microsoft.com/office/powerpoint/2010/main" val="158674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/>
              <a:t>В самом кратком определении </a:t>
            </a:r>
            <a:r>
              <a:rPr lang="ru-RU" sz="3600" b="1" dirty="0"/>
              <a:t>агрохимия</a:t>
            </a:r>
            <a:r>
              <a:rPr lang="ru-RU" sz="3600" dirty="0"/>
              <a:t> – это наука, изучающая питание растений и применение удобрений в целях повышения урожайности сельскохозяйственных культур. Агрохимия предусматривает также вопросы повышения плодородия почв.</a:t>
            </a:r>
          </a:p>
        </p:txBody>
      </p:sp>
    </p:spTree>
    <p:extLst>
      <p:ext uri="{BB962C8B-B14F-4D97-AF65-F5344CB8AC3E}">
        <p14:creationId xmlns:p14="http://schemas.microsoft.com/office/powerpoint/2010/main" val="189170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183880" cy="4187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/>
              <a:t>Агрохимия - наука о химических и биохимических процессах в растениях и среде их обитания, а также о способах химического воздействия на эти процессы с целью повышения плодородия почвы и урожая с.-х. культур. </a:t>
            </a:r>
            <a:r>
              <a:rPr lang="ru-RU" dirty="0"/>
              <a:t>Отдельные её разделы неразрывно связаны с физиологией растений, химией, биохимией, почвоведением, микробиологией, земледелием и растениеводством.</a:t>
            </a:r>
          </a:p>
        </p:txBody>
      </p:sp>
    </p:spTree>
    <p:extLst>
      <p:ext uri="{BB962C8B-B14F-4D97-AF65-F5344CB8AC3E}">
        <p14:creationId xmlns:p14="http://schemas.microsoft.com/office/powerpoint/2010/main" val="260108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Многие приемы агрохимии, например, применение ряда органических удобрений, вошли в практику земледелия в глубокой древности и </a:t>
            </a:r>
            <a:r>
              <a:rPr lang="ru-RU" sz="3200" b="1" dirty="0"/>
              <a:t>описаны еще в 1 в. н.э.</a:t>
            </a:r>
            <a:r>
              <a:rPr lang="ru-RU" sz="3200" dirty="0"/>
              <a:t> Как наука агрохимия сформировалась лишь </a:t>
            </a:r>
            <a:r>
              <a:rPr lang="ru-RU" sz="3200" b="1" dirty="0"/>
              <a:t>в 19 в., </a:t>
            </a:r>
            <a:r>
              <a:rPr lang="ru-RU" sz="3200" dirty="0"/>
              <a:t>когда сложились основные представления о том, из чего состоят, чем и как питаются растения. </a:t>
            </a:r>
          </a:p>
        </p:txBody>
      </p:sp>
    </p:spTree>
    <p:extLst>
      <p:ext uri="{BB962C8B-B14F-4D97-AF65-F5344CB8AC3E}">
        <p14:creationId xmlns:p14="http://schemas.microsoft.com/office/powerpoint/2010/main" val="382905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 Д.Н. Прянишникову: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83568" y="1052736"/>
            <a:ext cx="7383338" cy="4943934"/>
            <a:chOff x="1008" y="1059"/>
            <a:chExt cx="3768" cy="2794"/>
          </a:xfrm>
        </p:grpSpPr>
        <p:sp>
          <p:nvSpPr>
            <p:cNvPr id="5" name="AutoShape 3"/>
            <p:cNvSpPr>
              <a:spLocks noChangeAspect="1" noChangeArrowheads="1"/>
            </p:cNvSpPr>
            <p:nvPr/>
          </p:nvSpPr>
          <p:spPr bwMode="auto">
            <a:xfrm>
              <a:off x="1915" y="1617"/>
              <a:ext cx="1942" cy="1675"/>
            </a:xfrm>
            <a:prstGeom prst="triangle">
              <a:avLst>
                <a:gd name="adj" fmla="val 50000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1008" y="3295"/>
              <a:ext cx="1286" cy="558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ru-RU" dirty="0"/>
                <a:t>УДОБРЕНИЕ</a:t>
              </a: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2223" y="1059"/>
              <a:ext cx="1326" cy="558"/>
            </a:xfrm>
            <a:prstGeom prst="ellipse">
              <a:avLst/>
            </a:prstGeom>
            <a:solidFill>
              <a:srgbClr val="FFBE7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РАСТЕНИЯ</a:t>
              </a: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3660" y="3234"/>
              <a:ext cx="1116" cy="558"/>
            </a:xfrm>
            <a:prstGeom prst="ellipse">
              <a:avLst/>
            </a:prstGeom>
            <a:solidFill>
              <a:srgbClr val="D8EBB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dirty="0"/>
                <a:t>ПОЧВА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4499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800" b="1" dirty="0"/>
              <a:t>Задача науки</a:t>
            </a:r>
            <a:r>
              <a:rPr lang="ru-RU" sz="4800" dirty="0"/>
              <a:t>: управлять этими условиями и давать соответственные рекомендации по выращиванию растений</a:t>
            </a:r>
          </a:p>
        </p:txBody>
      </p:sp>
    </p:spTree>
    <p:extLst>
      <p:ext uri="{BB962C8B-B14F-4D97-AF65-F5344CB8AC3E}">
        <p14:creationId xmlns:p14="http://schemas.microsoft.com/office/powerpoint/2010/main" val="111635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/>
              <a:t>Таким образом, агрохимия изучает взаимоотношения между растением, почвой и удобрениями в процессе питания сельскохозяйственных культур.</a:t>
            </a:r>
          </a:p>
        </p:txBody>
      </p:sp>
    </p:spTree>
    <p:extLst>
      <p:ext uri="{BB962C8B-B14F-4D97-AF65-F5344CB8AC3E}">
        <p14:creationId xmlns:p14="http://schemas.microsoft.com/office/powerpoint/2010/main" val="1705133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/>
              <a:t>Цель агрохимика – создание наилучших условий питания растений.</a:t>
            </a:r>
          </a:p>
        </p:txBody>
      </p:sp>
    </p:spTree>
    <p:extLst>
      <p:ext uri="{BB962C8B-B14F-4D97-AF65-F5344CB8AC3E}">
        <p14:creationId xmlns:p14="http://schemas.microsoft.com/office/powerpoint/2010/main" val="155926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Почва — сложный объект исследования.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Агрохимический анализ почвы: </a:t>
            </a:r>
          </a:p>
          <a:p>
            <a:r>
              <a:rPr lang="ru-RU" dirty="0"/>
              <a:t>степень обеспеченности почвы основными элементами минерального питания, </a:t>
            </a:r>
          </a:p>
          <a:p>
            <a:r>
              <a:rPr lang="ru-RU" dirty="0"/>
              <a:t>определение механического состава почвы, </a:t>
            </a:r>
          </a:p>
          <a:p>
            <a:r>
              <a:rPr lang="ru-RU" dirty="0"/>
              <a:t>определение водородного показателя </a:t>
            </a:r>
          </a:p>
          <a:p>
            <a:r>
              <a:rPr lang="ru-RU" dirty="0"/>
              <a:t>определение  степени насыщения органическим веществом, </a:t>
            </a:r>
          </a:p>
          <a:p>
            <a:pPr marL="0" indent="0">
              <a:buNone/>
            </a:pPr>
            <a:r>
              <a:rPr lang="ru-RU" dirty="0"/>
              <a:t>т.е. тех элементов, которые определяют ее плодородие и могут внести значительный вклад в получение качественного и количественного урожая. </a:t>
            </a:r>
          </a:p>
        </p:txBody>
      </p:sp>
    </p:spTree>
    <p:extLst>
      <p:ext uri="{BB962C8B-B14F-4D97-AF65-F5344CB8AC3E}">
        <p14:creationId xmlns:p14="http://schemas.microsoft.com/office/powerpoint/2010/main" val="3904894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Анализ растений позволяет решить следующие задачи.</a:t>
            </a:r>
          </a:p>
          <a:p>
            <a:r>
              <a:rPr lang="ru-RU" dirty="0"/>
              <a:t>1. Исследовать наличие макро- и микроэлементов в растении.</a:t>
            </a:r>
          </a:p>
          <a:p>
            <a:r>
              <a:rPr lang="ru-RU" dirty="0"/>
              <a:t>2. Определить содержание основных </a:t>
            </a:r>
            <a:r>
              <a:rPr lang="ru-RU" dirty="0" err="1"/>
              <a:t>биокомпонентов</a:t>
            </a:r>
            <a:r>
              <a:rPr lang="ru-RU" dirty="0"/>
              <a:t>: белков, жиров, углеводов, витаминов, алкалоидов и соответствие их содержания принятым нормам и стандартам.</a:t>
            </a:r>
          </a:p>
          <a:p>
            <a:r>
              <a:rPr lang="ru-RU" dirty="0"/>
              <a:t>3. Оценить меру пригодности растений для потребителя (нитраты, тяжелые металлы, алкалоиды, </a:t>
            </a:r>
            <a:r>
              <a:rPr lang="ru-RU" dirty="0" err="1"/>
              <a:t>токсиканты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651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/>
              <a:t>При работе с различными видами удобрений необходимо различать их виды, уметь определить их состав как качественный, так при необходимости и количественный</a:t>
            </a:r>
          </a:p>
        </p:txBody>
      </p:sp>
    </p:spTree>
    <p:extLst>
      <p:ext uri="{BB962C8B-B14F-4D97-AF65-F5344CB8AC3E}">
        <p14:creationId xmlns:p14="http://schemas.microsoft.com/office/powerpoint/2010/main" val="359059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Методы исследований в агрохимии:</a:t>
            </a:r>
          </a:p>
          <a:p>
            <a:r>
              <a:rPr lang="ru-RU" sz="2400" dirty="0"/>
              <a:t>1) </a:t>
            </a:r>
            <a:r>
              <a:rPr lang="ru-RU" sz="2400" u="sng" dirty="0"/>
              <a:t>лабораторные</a:t>
            </a:r>
            <a:r>
              <a:rPr lang="ru-RU" sz="2400" dirty="0"/>
              <a:t> (химические, физико-химические, физические) анализы растения, почвы и удобрения;</a:t>
            </a:r>
          </a:p>
          <a:p>
            <a:r>
              <a:rPr lang="ru-RU" sz="2400" dirty="0"/>
              <a:t>2) </a:t>
            </a:r>
            <a:r>
              <a:rPr lang="ru-RU" sz="2400" u="sng" dirty="0"/>
              <a:t>физиологические эксперименты </a:t>
            </a:r>
            <a:r>
              <a:rPr lang="ru-RU" sz="2400" dirty="0"/>
              <a:t>с растениями в специальных помещениях (теплицы, климатические камеры)</a:t>
            </a:r>
          </a:p>
          <a:p>
            <a:r>
              <a:rPr lang="ru-RU" sz="2400" dirty="0"/>
              <a:t>3) </a:t>
            </a:r>
            <a:r>
              <a:rPr lang="ru-RU" sz="2400" u="sng" dirty="0"/>
              <a:t>полевые опыты</a:t>
            </a:r>
            <a:r>
              <a:rPr lang="ru-RU" sz="2400" dirty="0"/>
              <a:t> с сельскохозяйственными культурами в различных почвенно-климатических зонах</a:t>
            </a:r>
          </a:p>
          <a:p>
            <a:r>
              <a:rPr lang="ru-RU" sz="2400" dirty="0"/>
              <a:t>4) </a:t>
            </a:r>
            <a:r>
              <a:rPr lang="ru-RU" sz="2400" u="sng" dirty="0"/>
              <a:t>производственные опыты</a:t>
            </a:r>
            <a:r>
              <a:rPr lang="ru-RU" sz="2400" dirty="0"/>
              <a:t> на больших площадях с экономической оценкой полученных результатов. Три последние группы методов являются биологическими.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5078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183880" cy="4187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/>
              <a:t>Связь агрохимии с другими науками</a:t>
            </a:r>
            <a:r>
              <a:rPr lang="ru-RU" sz="2400" dirty="0"/>
              <a:t> </a:t>
            </a:r>
            <a:br>
              <a:rPr lang="ru-RU" sz="2400" dirty="0"/>
            </a:br>
            <a:endParaRPr lang="ru-RU" sz="2400" dirty="0"/>
          </a:p>
          <a:p>
            <a:pPr marL="0" indent="0">
              <a:buNone/>
            </a:pPr>
            <a:r>
              <a:rPr lang="ru-RU" sz="2400" dirty="0"/>
              <a:t>      Название науки показывает связь, в первую очередь, с химией. А также для изучения всех 3 объектов (растения, почву, удобрения) прослеживается связь с другими науками: </a:t>
            </a:r>
            <a:br>
              <a:rPr lang="ru-RU" sz="2400" dirty="0"/>
            </a:br>
            <a:endParaRPr lang="ru-RU" sz="2400" dirty="0"/>
          </a:p>
          <a:p>
            <a:pPr marL="0" indent="0">
              <a:buNone/>
            </a:pPr>
            <a:r>
              <a:rPr lang="ru-RU" sz="2400" dirty="0"/>
              <a:t>Растения указывают на  связь с ботаникой, физиологией растений, биохимией растений </a:t>
            </a:r>
            <a:br>
              <a:rPr lang="ru-RU" sz="2400" dirty="0"/>
            </a:br>
            <a:endParaRPr lang="ru-RU" sz="2400" dirty="0"/>
          </a:p>
          <a:p>
            <a:pPr marL="0" indent="0">
              <a:buNone/>
            </a:pPr>
            <a:r>
              <a:rPr lang="ru-RU" sz="2400" dirty="0"/>
              <a:t>Почва – с почвоведением, микробиологией </a:t>
            </a:r>
            <a:br>
              <a:rPr lang="ru-RU" sz="2400" dirty="0"/>
            </a:br>
            <a:endParaRPr lang="ru-RU" sz="2400" dirty="0"/>
          </a:p>
          <a:p>
            <a:pPr marL="0" indent="0">
              <a:buNone/>
            </a:pPr>
            <a:r>
              <a:rPr lang="ru-RU" sz="2400" dirty="0"/>
              <a:t>Удобрения – с растениеводством, плодоводством, овощеводством, земледелием, мелиорацией, общей экологией </a:t>
            </a:r>
            <a:br>
              <a:rPr lang="ru-RU" sz="2400" dirty="0"/>
            </a:br>
            <a:endParaRPr lang="ru-RU" sz="2400" dirty="0"/>
          </a:p>
          <a:p>
            <a:pPr marL="0" indent="0">
              <a:buNone/>
            </a:pPr>
            <a:br>
              <a:rPr lang="ru-RU" sz="2400" dirty="0"/>
            </a:br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50902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ДОМАШНЕЕ ЗАДАНИЕ: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 собственного огорода взять образец почвы с пахотного слоя (на глубине 10-15 см). Просушить образец на бумаге, расположив тонким слоем, в течение недели. Принести данную пробу, вложив листок </a:t>
            </a:r>
            <a:r>
              <a:rPr lang="ru-RU"/>
              <a:t>с фамилией, к следующему уроку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5837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</TotalTime>
  <Words>615</Words>
  <Application>Microsoft Office PowerPoint</Application>
  <PresentationFormat>Экран (4:3)</PresentationFormat>
  <Paragraphs>40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Verdana</vt:lpstr>
      <vt:lpstr>Wingdings 2</vt:lpstr>
      <vt:lpstr>Аспект</vt:lpstr>
      <vt:lpstr>ВВЕДЕНИЕ В  АГРОХИМИЮ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 АГРОХИМИЮ</dc:title>
  <dc:creator>User</dc:creator>
  <cp:lastModifiedBy>Saltanat Makatova</cp:lastModifiedBy>
  <cp:revision>5</cp:revision>
  <dcterms:created xsi:type="dcterms:W3CDTF">2016-10-05T04:57:15Z</dcterms:created>
  <dcterms:modified xsi:type="dcterms:W3CDTF">2025-08-28T17:33:16Z</dcterms:modified>
</cp:coreProperties>
</file>